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7" r:id="rId3"/>
    <p:sldId id="264" r:id="rId4"/>
    <p:sldId id="265" r:id="rId5"/>
    <p:sldId id="266"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62" d="100"/>
          <a:sy n="62" d="100"/>
        </p:scale>
        <p:origin x="79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hdphoto2.wdp>
</file>

<file path=ppt/media/image1.jpeg>
</file>

<file path=ppt/media/image2.jpe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0287C012-8B65-4B0C-9571-BDBDCC2832D8}" type="datetimeFigureOut">
              <a:rPr lang="en-US" smtClean="0"/>
              <a:t>8/20/2024</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A1E77472-834C-446A-AB12-8ED3E9F6AFDC}"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32768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87C012-8B65-4B0C-9571-BDBDCC2832D8}" type="datetimeFigureOut">
              <a:rPr lang="en-US" smtClean="0"/>
              <a:t>8/20/2024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77472-834C-446A-AB12-8ED3E9F6AFDC}" type="slidenum">
              <a:rPr lang="en-US" smtClean="0"/>
              <a:t>‹#›</a:t>
            </a:fld>
            <a:endParaRPr lang="en-US"/>
          </a:p>
        </p:txBody>
      </p:sp>
    </p:spTree>
    <p:extLst>
      <p:ext uri="{BB962C8B-B14F-4D97-AF65-F5344CB8AC3E}">
        <p14:creationId xmlns:p14="http://schemas.microsoft.com/office/powerpoint/2010/main" val="3097566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7C012-8B65-4B0C-9571-BDBDCC2832D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77472-834C-446A-AB12-8ED3E9F6AFDC}"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519379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7C012-8B65-4B0C-9571-BDBDCC2832D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77472-834C-446A-AB12-8ED3E9F6AFDC}"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97773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7C012-8B65-4B0C-9571-BDBDCC2832D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77472-834C-446A-AB12-8ED3E9F6AFDC}" type="slidenum">
              <a:rPr lang="en-US" smtClean="0"/>
              <a:t>‹#›</a:t>
            </a:fld>
            <a:endParaRPr lang="en-US"/>
          </a:p>
        </p:txBody>
      </p:sp>
    </p:spTree>
    <p:extLst>
      <p:ext uri="{BB962C8B-B14F-4D97-AF65-F5344CB8AC3E}">
        <p14:creationId xmlns:p14="http://schemas.microsoft.com/office/powerpoint/2010/main" val="3941144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7C012-8B65-4B0C-9571-BDBDCC2832D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77472-834C-446A-AB12-8ED3E9F6AFDC}"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603683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7C012-8B65-4B0C-9571-BDBDCC2832D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77472-834C-446A-AB12-8ED3E9F6AFDC}"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512240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87C012-8B65-4B0C-9571-BDBDCC2832D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77472-834C-446A-AB12-8ED3E9F6AFDC}"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651748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87C012-8B65-4B0C-9571-BDBDCC2832D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77472-834C-446A-AB12-8ED3E9F6AFDC}"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980872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87C012-8B65-4B0C-9571-BDBDCC2832D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77472-834C-446A-AB12-8ED3E9F6AFDC}" type="slidenum">
              <a:rPr lang="en-US" smtClean="0"/>
              <a:t>‹#›</a:t>
            </a:fld>
            <a:endParaRPr lang="en-US"/>
          </a:p>
        </p:txBody>
      </p:sp>
    </p:spTree>
    <p:extLst>
      <p:ext uri="{BB962C8B-B14F-4D97-AF65-F5344CB8AC3E}">
        <p14:creationId xmlns:p14="http://schemas.microsoft.com/office/powerpoint/2010/main" val="29765081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7C012-8B65-4B0C-9571-BDBDCC2832D8}" type="datetimeFigureOut">
              <a:rPr lang="en-US" smtClean="0"/>
              <a:t>8/20/2024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E77472-834C-446A-AB12-8ED3E9F6AFDC}"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43065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87C012-8B65-4B0C-9571-BDBDCC2832D8}" type="datetimeFigureOut">
              <a:rPr lang="en-US" smtClean="0"/>
              <a:t>8/20/2024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77472-834C-446A-AB12-8ED3E9F6AFDC}" type="slidenum">
              <a:rPr lang="en-US" smtClean="0"/>
              <a:t>‹#›</a:t>
            </a:fld>
            <a:endParaRPr lang="en-US"/>
          </a:p>
        </p:txBody>
      </p:sp>
    </p:spTree>
    <p:extLst>
      <p:ext uri="{BB962C8B-B14F-4D97-AF65-F5344CB8AC3E}">
        <p14:creationId xmlns:p14="http://schemas.microsoft.com/office/powerpoint/2010/main" val="10795721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87C012-8B65-4B0C-9571-BDBDCC2832D8}" type="datetimeFigureOut">
              <a:rPr lang="en-US" smtClean="0"/>
              <a:t>8/20/2024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E77472-834C-446A-AB12-8ED3E9F6AFDC}"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65329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87C012-8B65-4B0C-9571-BDBDCC2832D8}" type="datetimeFigureOut">
              <a:rPr lang="en-US" smtClean="0"/>
              <a:t>8/20/2024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E77472-834C-446A-AB12-8ED3E9F6AFDC}"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945489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87C012-8B65-4B0C-9571-BDBDCC2832D8}" type="datetimeFigureOut">
              <a:rPr lang="en-US" smtClean="0"/>
              <a:t>8/20/2024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E77472-834C-446A-AB12-8ED3E9F6AFDC}" type="slidenum">
              <a:rPr lang="en-US" smtClean="0"/>
              <a:t>‹#›</a:t>
            </a:fld>
            <a:endParaRPr lang="en-US"/>
          </a:p>
        </p:txBody>
      </p:sp>
    </p:spTree>
    <p:extLst>
      <p:ext uri="{BB962C8B-B14F-4D97-AF65-F5344CB8AC3E}">
        <p14:creationId xmlns:p14="http://schemas.microsoft.com/office/powerpoint/2010/main" val="3967228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87C012-8B65-4B0C-9571-BDBDCC2832D8}" type="datetimeFigureOut">
              <a:rPr lang="en-US" smtClean="0"/>
              <a:t>8/20/2024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77472-834C-446A-AB12-8ED3E9F6AFDC}"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1688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87C012-8B65-4B0C-9571-BDBDCC2832D8}" type="datetimeFigureOut">
              <a:rPr lang="en-US" smtClean="0"/>
              <a:t>8/20/2024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E77472-834C-446A-AB12-8ED3E9F6AFDC}" type="slidenum">
              <a:rPr lang="en-US" smtClean="0"/>
              <a:t>‹#›</a:t>
            </a:fld>
            <a:endParaRPr lang="en-US"/>
          </a:p>
        </p:txBody>
      </p:sp>
    </p:spTree>
    <p:extLst>
      <p:ext uri="{BB962C8B-B14F-4D97-AF65-F5344CB8AC3E}">
        <p14:creationId xmlns:p14="http://schemas.microsoft.com/office/powerpoint/2010/main" val="4144644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287C012-8B65-4B0C-9571-BDBDCC2832D8}" type="datetimeFigureOut">
              <a:rPr lang="en-US" smtClean="0"/>
              <a:t>8/20/2024</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1E77472-834C-446A-AB12-8ED3E9F6AFDC}" type="slidenum">
              <a:rPr lang="en-US" smtClean="0"/>
              <a:t>‹#›</a:t>
            </a:fld>
            <a:endParaRPr lang="en-US"/>
          </a:p>
        </p:txBody>
      </p:sp>
    </p:spTree>
    <p:extLst>
      <p:ext uri="{BB962C8B-B14F-4D97-AF65-F5344CB8AC3E}">
        <p14:creationId xmlns:p14="http://schemas.microsoft.com/office/powerpoint/2010/main" val="3102176458"/>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hyperlink" Target="https://www.flickr.com/photos/49876611@N06/14454399611" TargetMode="External"/><Relationship Id="rId2" Type="http://schemas.openxmlformats.org/officeDocument/2006/relationships/image" Target="../media/image7.jpeg"/><Relationship Id="rId1" Type="http://schemas.openxmlformats.org/officeDocument/2006/relationships/slideLayout" Target="../slideLayouts/slideLayout6.xml"/><Relationship Id="rId6" Type="http://schemas.microsoft.com/office/2007/relationships/hdphoto" Target="../media/hdphoto2.wdp"/><Relationship Id="rId5" Type="http://schemas.openxmlformats.org/officeDocument/2006/relationships/image" Target="../media/image9.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Fruit" TargetMode="External"/><Relationship Id="rId3" Type="http://schemas.openxmlformats.org/officeDocument/2006/relationships/hyperlink" Target="https://en.wikipedia.org/wiki/Pigment" TargetMode="External"/><Relationship Id="rId7" Type="http://schemas.openxmlformats.org/officeDocument/2006/relationships/hyperlink" Target="https://en.wikipedia.org/wiki/Monoecious" TargetMode="External"/><Relationship Id="rId2" Type="http://schemas.openxmlformats.org/officeDocument/2006/relationships/hyperlink" Target="https://en.wikipedia.org/wiki/Deciduous" TargetMode="External"/><Relationship Id="rId1" Type="http://schemas.openxmlformats.org/officeDocument/2006/relationships/slideLayout" Target="../slideLayouts/slideLayout7.xml"/><Relationship Id="rId6" Type="http://schemas.openxmlformats.org/officeDocument/2006/relationships/hyperlink" Target="https://en.wikipedia.org/wiki/Zeaxanthin" TargetMode="External"/><Relationship Id="rId5" Type="http://schemas.openxmlformats.org/officeDocument/2006/relationships/hyperlink" Target="https://en.wikipedia.org/wiki/Lutein" TargetMode="External"/><Relationship Id="rId10" Type="http://schemas.openxmlformats.org/officeDocument/2006/relationships/hyperlink" Target="https://en.wikipedia.org/wiki/Seed" TargetMode="External"/><Relationship Id="rId4" Type="http://schemas.openxmlformats.org/officeDocument/2006/relationships/hyperlink" Target="https://en.wikipedia.org/wiki/Violaxanthin" TargetMode="External"/><Relationship Id="rId9" Type="http://schemas.openxmlformats.org/officeDocument/2006/relationships/hyperlink" Target="https://en.wikipedia.org/wiki/Drupe"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Canoe" TargetMode="External"/><Relationship Id="rId2" Type="http://schemas.openxmlformats.org/officeDocument/2006/relationships/hyperlink" Target="https://en.wikipedia.org/wiki/Polynesia"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EEDEF-2C42-823F-3D22-88F89846390D}"/>
              </a:ext>
            </a:extLst>
          </p:cNvPr>
          <p:cNvSpPr>
            <a:spLocks noGrp="1"/>
          </p:cNvSpPr>
          <p:nvPr>
            <p:ph type="ctrTitle"/>
          </p:nvPr>
        </p:nvSpPr>
        <p:spPr/>
        <p:txBody>
          <a:bodyPr/>
          <a:lstStyle/>
          <a:p>
            <a:r>
              <a:rPr lang="en-US" dirty="0">
                <a:effectLst>
                  <a:outerShdw blurRad="38100" dist="38100" dir="2700000" algn="tl">
                    <a:srgbClr val="000000">
                      <a:alpha val="43137"/>
                    </a:srgbClr>
                  </a:outerShdw>
                </a:effectLst>
              </a:rPr>
              <a:t>TERMINALIA</a:t>
            </a:r>
          </a:p>
        </p:txBody>
      </p:sp>
      <p:pic>
        <p:nvPicPr>
          <p:cNvPr id="3" name="Picture 2">
            <a:extLst>
              <a:ext uri="{FF2B5EF4-FFF2-40B4-BE49-F238E27FC236}">
                <a16:creationId xmlns:a16="http://schemas.microsoft.com/office/drawing/2014/main" id="{AACC3C90-B781-6296-3480-D0D6E09C713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84400" y="1338365"/>
            <a:ext cx="7823200" cy="465033"/>
          </a:xfrm>
          <a:prstGeom prst="rect">
            <a:avLst/>
          </a:prstGeom>
          <a:noFill/>
        </p:spPr>
      </p:pic>
    </p:spTree>
    <p:extLst>
      <p:ext uri="{BB962C8B-B14F-4D97-AF65-F5344CB8AC3E}">
        <p14:creationId xmlns:p14="http://schemas.microsoft.com/office/powerpoint/2010/main" val="3811217406"/>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6538A-6581-2EF9-BE3A-EA39F4CE5A42}"/>
              </a:ext>
            </a:extLst>
          </p:cNvPr>
          <p:cNvSpPr>
            <a:spLocks noGrp="1"/>
          </p:cNvSpPr>
          <p:nvPr>
            <p:ph type="title"/>
          </p:nvPr>
        </p:nvSpPr>
        <p:spPr>
          <a:xfrm>
            <a:off x="3267182" y="5548045"/>
            <a:ext cx="5597769" cy="572879"/>
          </a:xfrm>
        </p:spPr>
        <p:txBody>
          <a:bodyPr>
            <a:normAutofit/>
          </a:bodyPr>
          <a:lstStyle/>
          <a:p>
            <a:r>
              <a:rPr lang="en-US" sz="2400" dirty="0">
                <a:solidFill>
                  <a:schemeClr val="tx1"/>
                </a:solidFill>
                <a:latin typeface="Times New Roman" panose="02020603050405020304" pitchFamily="18" charset="0"/>
                <a:cs typeface="Times New Roman" panose="02020603050405020304" pitchFamily="18" charset="0"/>
              </a:rPr>
              <a:t>Near Turf Court(Behind Volleyball Court)</a:t>
            </a:r>
          </a:p>
        </p:txBody>
      </p:sp>
      <p:pic>
        <p:nvPicPr>
          <p:cNvPr id="3" name="Picture 2">
            <a:extLst>
              <a:ext uri="{FF2B5EF4-FFF2-40B4-BE49-F238E27FC236}">
                <a16:creationId xmlns:a16="http://schemas.microsoft.com/office/drawing/2014/main" id="{B5E5B5AB-CD89-ACAF-18FE-793323C5D9B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84399" y="605684"/>
            <a:ext cx="7823200" cy="465033"/>
          </a:xfrm>
          <a:prstGeom prst="rect">
            <a:avLst/>
          </a:prstGeom>
          <a:noFill/>
        </p:spPr>
      </p:pic>
      <p:pic>
        <p:nvPicPr>
          <p:cNvPr id="7" name="Picture 6" descr="A tree with signs on it">
            <a:extLst>
              <a:ext uri="{FF2B5EF4-FFF2-40B4-BE49-F238E27FC236}">
                <a16:creationId xmlns:a16="http://schemas.microsoft.com/office/drawing/2014/main" id="{44308FB5-0D44-9C2D-0A61-F18FC9D10E8B}"/>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800"/>
                    </a14:imgEffect>
                    <a14:imgEffect>
                      <a14:saturation sat="200000"/>
                    </a14:imgEffect>
                  </a14:imgLayer>
                </a14:imgProps>
              </a:ext>
              <a:ext uri="{28A0092B-C50C-407E-A947-70E740481C1C}">
                <a14:useLocalDpi xmlns:a14="http://schemas.microsoft.com/office/drawing/2010/main" val="0"/>
              </a:ext>
            </a:extLst>
          </a:blip>
          <a:stretch>
            <a:fillRect/>
          </a:stretch>
        </p:blipFill>
        <p:spPr>
          <a:xfrm>
            <a:off x="1476459" y="1782023"/>
            <a:ext cx="3342217" cy="377418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 name="Picture 3" descr="A close up of a tree with green leaves">
            <a:extLst>
              <a:ext uri="{FF2B5EF4-FFF2-40B4-BE49-F238E27FC236}">
                <a16:creationId xmlns:a16="http://schemas.microsoft.com/office/drawing/2014/main" id="{32909A50-9D9C-C3B4-911A-A00758FCD435}"/>
              </a:ext>
            </a:extLst>
          </p:cNvPr>
          <p:cNvPicPr>
            <a:picLocks noChangeAspect="1"/>
          </p:cNvPicPr>
          <p:nvPr/>
        </p:nvPicPr>
        <p:blipFill>
          <a:blip r:embed="rId5">
            <a:alphaModFix amt="85000"/>
            <a:extLst>
              <a:ext uri="{BEBA8EAE-BF5A-486C-A8C5-ECC9F3942E4B}">
                <a14:imgProps xmlns:a14="http://schemas.microsoft.com/office/drawing/2010/main">
                  <a14:imgLayer r:embed="rId6">
                    <a14:imgEffect>
                      <a14:colorTemperature colorTemp="11200"/>
                    </a14:imgEffect>
                    <a14:imgEffect>
                      <a14:saturation sat="30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a:off x="4818676" y="1782023"/>
            <a:ext cx="5342563" cy="3766021"/>
          </a:xfrm>
          <a:prstGeom prst="roundRect">
            <a:avLst>
              <a:gd name="adj" fmla="val 8594"/>
            </a:avLst>
          </a:prstGeom>
          <a:solidFill>
            <a:srgbClr val="FFFFFF">
              <a:shade val="85000"/>
            </a:srgbClr>
          </a:solidFill>
          <a:ln>
            <a:noFill/>
          </a:ln>
          <a:effectLst>
            <a:glow rad="63500">
              <a:schemeClr val="accent3">
                <a:satMod val="175000"/>
                <a:alpha val="40000"/>
              </a:schemeClr>
            </a:glow>
            <a:reflection blurRad="12700" stA="38000" endPos="28000" dist="5000" dir="5400000" sy="-100000" algn="bl" rotWithShape="0"/>
          </a:effectLst>
        </p:spPr>
      </p:pic>
      <p:sp>
        <p:nvSpPr>
          <p:cNvPr id="6" name="TextBox 5">
            <a:extLst>
              <a:ext uri="{FF2B5EF4-FFF2-40B4-BE49-F238E27FC236}">
                <a16:creationId xmlns:a16="http://schemas.microsoft.com/office/drawing/2014/main" id="{20F2A258-B157-4239-7BE8-C49F553B58C6}"/>
              </a:ext>
            </a:extLst>
          </p:cNvPr>
          <p:cNvSpPr txBox="1"/>
          <p:nvPr/>
        </p:nvSpPr>
        <p:spPr>
          <a:xfrm>
            <a:off x="3873358" y="991944"/>
            <a:ext cx="6865706" cy="707886"/>
          </a:xfrm>
          <a:prstGeom prst="rect">
            <a:avLst/>
          </a:prstGeom>
          <a:noFill/>
        </p:spPr>
        <p:txBody>
          <a:bodyPr wrap="square">
            <a:spAutoFit/>
          </a:bodyPr>
          <a:lstStyle/>
          <a:p>
            <a:r>
              <a:rPr lang="en-IN" sz="4000" dirty="0">
                <a:latin typeface="Algerian" panose="04020705040A02060702" pitchFamily="82" charset="0"/>
              </a:rPr>
              <a:t>TERMINALIA</a:t>
            </a:r>
          </a:p>
        </p:txBody>
      </p:sp>
    </p:spTree>
    <p:extLst>
      <p:ext uri="{BB962C8B-B14F-4D97-AF65-F5344CB8AC3E}">
        <p14:creationId xmlns:p14="http://schemas.microsoft.com/office/powerpoint/2010/main" val="9839801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7CF134-4B94-20C2-7A64-5F35A9A6EC26}"/>
              </a:ext>
            </a:extLst>
          </p:cNvPr>
          <p:cNvSpPr txBox="1"/>
          <p:nvPr/>
        </p:nvSpPr>
        <p:spPr>
          <a:xfrm>
            <a:off x="801384" y="708917"/>
            <a:ext cx="10705672" cy="4893647"/>
          </a:xfrm>
          <a:prstGeom prst="rect">
            <a:avLst/>
          </a:prstGeom>
          <a:noFill/>
        </p:spPr>
        <p:txBody>
          <a:bodyPr wrap="square">
            <a:spAutoFit/>
          </a:bodyPr>
          <a:lstStyle/>
          <a:p>
            <a:r>
              <a:rPr lang="en-US" sz="2400" dirty="0">
                <a:solidFill>
                  <a:srgbClr val="FF0000"/>
                </a:solidFill>
                <a:latin typeface="Times New Roman" panose="02020603050405020304" pitchFamily="18" charset="0"/>
                <a:cs typeface="Times New Roman" panose="02020603050405020304" pitchFamily="18" charset="0"/>
              </a:rPr>
              <a:t>Common name: </a:t>
            </a:r>
            <a:r>
              <a:rPr lang="en-US" sz="2400" dirty="0">
                <a:latin typeface="Times New Roman" panose="02020603050405020304" pitchFamily="18" charset="0"/>
                <a:cs typeface="Times New Roman" panose="02020603050405020304" pitchFamily="18" charset="0"/>
              </a:rPr>
              <a:t>Tropical almond or Indian almond</a:t>
            </a:r>
          </a:p>
          <a:p>
            <a:endParaRPr lang="en-US" sz="2400" dirty="0">
              <a:latin typeface="Times New Roman" panose="02020603050405020304" pitchFamily="18" charset="0"/>
              <a:cs typeface="Times New Roman" panose="02020603050405020304" pitchFamily="18" charset="0"/>
            </a:endParaRPr>
          </a:p>
          <a:p>
            <a:r>
              <a:rPr lang="en-US" sz="2400" dirty="0">
                <a:solidFill>
                  <a:srgbClr val="FF0000"/>
                </a:solidFill>
                <a:latin typeface="Times New Roman" panose="02020603050405020304" pitchFamily="18" charset="0"/>
                <a:cs typeface="Times New Roman" panose="02020603050405020304" pitchFamily="18" charset="0"/>
              </a:rPr>
              <a:t>Scientific Name: </a:t>
            </a:r>
            <a:r>
              <a:rPr lang="en-US" sz="2400" dirty="0">
                <a:latin typeface="Times New Roman" panose="02020603050405020304" pitchFamily="18" charset="0"/>
                <a:cs typeface="Times New Roman" panose="02020603050405020304" pitchFamily="18" charset="0"/>
              </a:rPr>
              <a:t>Terminalia </a:t>
            </a:r>
            <a:r>
              <a:rPr lang="en-US" sz="2400" dirty="0" err="1">
                <a:latin typeface="Times New Roman" panose="02020603050405020304" pitchFamily="18" charset="0"/>
                <a:cs typeface="Times New Roman" panose="02020603050405020304" pitchFamily="18" charset="0"/>
              </a:rPr>
              <a:t>catappa</a:t>
            </a:r>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dirty="0">
                <a:solidFill>
                  <a:srgbClr val="FF0000"/>
                </a:solidFill>
                <a:latin typeface="Times New Roman" panose="02020603050405020304" pitchFamily="18" charset="0"/>
                <a:cs typeface="Times New Roman" panose="02020603050405020304" pitchFamily="18" charset="0"/>
              </a:rPr>
              <a:t>Family:  </a:t>
            </a:r>
            <a:r>
              <a:rPr lang="en-US" sz="2400" dirty="0" err="1">
                <a:latin typeface="Times New Roman" panose="02020603050405020304" pitchFamily="18" charset="0"/>
                <a:cs typeface="Times New Roman" panose="02020603050405020304" pitchFamily="18" charset="0"/>
              </a:rPr>
              <a:t>Combretaceae</a:t>
            </a:r>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dirty="0">
                <a:solidFill>
                  <a:srgbClr val="FF0000"/>
                </a:solidFill>
                <a:latin typeface="Times New Roman" panose="02020603050405020304" pitchFamily="18" charset="0"/>
                <a:cs typeface="Times New Roman" panose="02020603050405020304" pitchFamily="18" charset="0"/>
              </a:rPr>
              <a:t>Habit: </a:t>
            </a:r>
            <a:r>
              <a:rPr lang="en-US" sz="2400" dirty="0">
                <a:latin typeface="Times New Roman" panose="02020603050405020304" pitchFamily="18" charset="0"/>
                <a:cs typeface="Times New Roman" panose="02020603050405020304" pitchFamily="18" charset="0"/>
              </a:rPr>
              <a:t>Terminalia </a:t>
            </a:r>
            <a:r>
              <a:rPr lang="en-US" sz="2400" dirty="0" err="1">
                <a:latin typeface="Times New Roman" panose="02020603050405020304" pitchFamily="18" charset="0"/>
                <a:cs typeface="Times New Roman" panose="02020603050405020304" pitchFamily="18" charset="0"/>
              </a:rPr>
              <a:t>catappa</a:t>
            </a:r>
            <a:r>
              <a:rPr lang="en-US" sz="2400" dirty="0">
                <a:latin typeface="Times New Roman" panose="02020603050405020304" pitchFamily="18" charset="0"/>
                <a:cs typeface="Times New Roman" panose="02020603050405020304" pitchFamily="18" charset="0"/>
              </a:rPr>
              <a:t> a tree up to 25 meters in height and a trunk to 1.5 meters. The s leaves are arranged alternately, to 25 </a:t>
            </a:r>
            <a:r>
              <a:rPr lang="en-US" sz="2400" dirty="0" err="1">
                <a:latin typeface="Times New Roman" panose="02020603050405020304" pitchFamily="18" charset="0"/>
                <a:cs typeface="Times New Roman" panose="02020603050405020304" pitchFamily="18" charset="0"/>
              </a:rPr>
              <a:t>centimetres</a:t>
            </a:r>
            <a:r>
              <a:rPr lang="en-US" sz="2400" dirty="0">
                <a:latin typeface="Times New Roman" panose="02020603050405020304" pitchFamily="18" charset="0"/>
                <a:cs typeface="Times New Roman" panose="02020603050405020304" pitchFamily="18" charset="0"/>
              </a:rPr>
              <a:t> in length, ovate to oblong, with an entire leaf margin. The leaves are clustered at the ends of short branches each of which separated by 10-15 </a:t>
            </a:r>
            <a:r>
              <a:rPr lang="en-US" sz="2400" dirty="0" err="1">
                <a:latin typeface="Times New Roman" panose="02020603050405020304" pitchFamily="18" charset="0"/>
                <a:cs typeface="Times New Roman" panose="02020603050405020304" pitchFamily="18" charset="0"/>
              </a:rPr>
              <a:t>centimetres</a:t>
            </a:r>
            <a:r>
              <a:rPr lang="en-US" sz="2400" dirty="0">
                <a:latin typeface="Times New Roman" panose="02020603050405020304" pitchFamily="18" charset="0"/>
                <a:cs typeface="Times New Roman" panose="02020603050405020304" pitchFamily="18" charset="0"/>
              </a:rPr>
              <a:t>.</a:t>
            </a:r>
          </a:p>
          <a:p>
            <a:endParaRPr lang="en-US" sz="2400" dirty="0">
              <a:latin typeface="Times New Roman" panose="02020603050405020304" pitchFamily="18" charset="0"/>
              <a:cs typeface="Times New Roman" panose="02020603050405020304" pitchFamily="18" charset="0"/>
            </a:endParaRPr>
          </a:p>
          <a:p>
            <a:r>
              <a:rPr lang="en-US" sz="2400" dirty="0">
                <a:solidFill>
                  <a:srgbClr val="FF0000"/>
                </a:solidFill>
                <a:latin typeface="Times New Roman" panose="02020603050405020304" pitchFamily="18" charset="0"/>
                <a:cs typeface="Times New Roman" panose="02020603050405020304" pitchFamily="18" charset="0"/>
              </a:rPr>
              <a:t>Distribution: </a:t>
            </a:r>
            <a:r>
              <a:rPr lang="en-US" sz="2400" dirty="0">
                <a:latin typeface="Times New Roman" panose="02020603050405020304" pitchFamily="18" charset="0"/>
                <a:cs typeface="Times New Roman" panose="02020603050405020304" pitchFamily="18" charset="0"/>
              </a:rPr>
              <a:t>Terminalia is found throughout native to Asia, Australia, the Pacific, Madagascar and Seychelles.</a:t>
            </a:r>
          </a:p>
        </p:txBody>
      </p:sp>
    </p:spTree>
    <p:extLst>
      <p:ext uri="{BB962C8B-B14F-4D97-AF65-F5344CB8AC3E}">
        <p14:creationId xmlns:p14="http://schemas.microsoft.com/office/powerpoint/2010/main" val="1194515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BAB984-66D5-A9D5-929E-F0451D48B78E}"/>
              </a:ext>
            </a:extLst>
          </p:cNvPr>
          <p:cNvSpPr txBox="1"/>
          <p:nvPr/>
        </p:nvSpPr>
        <p:spPr>
          <a:xfrm>
            <a:off x="657547" y="585628"/>
            <a:ext cx="11414588" cy="5632311"/>
          </a:xfrm>
          <a:prstGeom prst="rect">
            <a:avLst/>
          </a:prstGeom>
          <a:noFill/>
        </p:spPr>
        <p:txBody>
          <a:bodyPr wrap="square">
            <a:spAutoFit/>
          </a:bodyPr>
          <a:lstStyle/>
          <a:p>
            <a:r>
              <a:rPr lang="en-IN" sz="2400" dirty="0">
                <a:solidFill>
                  <a:srgbClr val="FF0000"/>
                </a:solidFill>
                <a:latin typeface="Times New Roman" panose="02020603050405020304" pitchFamily="18" charset="0"/>
                <a:cs typeface="Times New Roman" panose="02020603050405020304" pitchFamily="18" charset="0"/>
              </a:rPr>
              <a:t>Description :</a:t>
            </a:r>
          </a:p>
          <a:p>
            <a:r>
              <a:rPr lang="en-IN" sz="2400" b="0" dirty="0">
                <a:effectLst/>
                <a:latin typeface="Times New Roman" panose="02020603050405020304" pitchFamily="18" charset="0"/>
                <a:cs typeface="Times New Roman" panose="02020603050405020304" pitchFamily="18" charset="0"/>
              </a:rPr>
              <a:t>The tree grows to 35 metres (115 feet) tall, with an upright, symmetrical crown and horizontal branches. The fruit is corky and light and dispersed by water. As the tree gets older, its crown becomes more flattened to form a spreading, vase shape. Its branches are distinctively arranged in tiers. The leaves are large, 15–25 cm long and 10–14 cm broad, ovoid, glossy dark green, and leathery. They are dry-season </a:t>
            </a:r>
            <a:r>
              <a:rPr lang="en-IN" sz="2400" b="0" strike="noStrike" dirty="0">
                <a:effectLst/>
                <a:latin typeface="Times New Roman" panose="02020603050405020304" pitchFamily="18" charset="0"/>
                <a:cs typeface="Times New Roman" panose="02020603050405020304" pitchFamily="18" charset="0"/>
                <a:hlinkClick r:id="rId2" tooltip="Deciduous">
                  <a:extLst>
                    <a:ext uri="{A12FA001-AC4F-418D-AE19-62706E023703}">
                      <ahyp:hlinkClr xmlns:ahyp="http://schemas.microsoft.com/office/drawing/2018/hyperlinkcolor" val="tx"/>
                    </a:ext>
                  </a:extLst>
                </a:hlinkClick>
              </a:rPr>
              <a:t>deciduous</a:t>
            </a:r>
            <a:r>
              <a:rPr lang="en-IN" sz="2400" b="0" dirty="0">
                <a:effectLst/>
                <a:latin typeface="Times New Roman" panose="02020603050405020304" pitchFamily="18" charset="0"/>
                <a:cs typeface="Times New Roman" panose="02020603050405020304" pitchFamily="18" charset="0"/>
              </a:rPr>
              <a:t>; before falling, they turn pinkish-reddish or yellow-brown, due to </a:t>
            </a:r>
            <a:r>
              <a:rPr lang="en-IN" sz="2400" b="0" strike="noStrike" dirty="0">
                <a:effectLst/>
                <a:latin typeface="Times New Roman" panose="02020603050405020304" pitchFamily="18" charset="0"/>
                <a:cs typeface="Times New Roman" panose="02020603050405020304" pitchFamily="18" charset="0"/>
                <a:hlinkClick r:id="rId3" tooltip="Pigment">
                  <a:extLst>
                    <a:ext uri="{A12FA001-AC4F-418D-AE19-62706E023703}">
                      <ahyp:hlinkClr xmlns:ahyp="http://schemas.microsoft.com/office/drawing/2018/hyperlinkcolor" val="tx"/>
                    </a:ext>
                  </a:extLst>
                </a:hlinkClick>
              </a:rPr>
              <a:t>pigments</a:t>
            </a:r>
            <a:r>
              <a:rPr lang="en-IN" sz="2400" b="0" dirty="0">
                <a:effectLst/>
                <a:latin typeface="Times New Roman" panose="02020603050405020304" pitchFamily="18" charset="0"/>
                <a:cs typeface="Times New Roman" panose="02020603050405020304" pitchFamily="18" charset="0"/>
              </a:rPr>
              <a:t> such as </a:t>
            </a:r>
            <a:r>
              <a:rPr lang="en-IN" sz="2400" b="0" strike="noStrike" dirty="0">
                <a:effectLst/>
                <a:latin typeface="Times New Roman" panose="02020603050405020304" pitchFamily="18" charset="0"/>
                <a:cs typeface="Times New Roman" panose="02020603050405020304" pitchFamily="18" charset="0"/>
                <a:hlinkClick r:id="rId4" tooltip="Violaxanthin">
                  <a:extLst>
                    <a:ext uri="{A12FA001-AC4F-418D-AE19-62706E023703}">
                      <ahyp:hlinkClr xmlns:ahyp="http://schemas.microsoft.com/office/drawing/2018/hyperlinkcolor" val="tx"/>
                    </a:ext>
                  </a:extLst>
                </a:hlinkClick>
              </a:rPr>
              <a:t>violaxanthin</a:t>
            </a:r>
            <a:r>
              <a:rPr lang="en-IN" sz="2400" b="0" dirty="0">
                <a:effectLst/>
                <a:latin typeface="Times New Roman" panose="02020603050405020304" pitchFamily="18" charset="0"/>
                <a:cs typeface="Times New Roman" panose="02020603050405020304" pitchFamily="18" charset="0"/>
              </a:rPr>
              <a:t>, </a:t>
            </a:r>
            <a:r>
              <a:rPr lang="en-IN" sz="2400" b="0" strike="noStrike" dirty="0">
                <a:effectLst/>
                <a:latin typeface="Times New Roman" panose="02020603050405020304" pitchFamily="18" charset="0"/>
                <a:cs typeface="Times New Roman" panose="02020603050405020304" pitchFamily="18" charset="0"/>
                <a:hlinkClick r:id="rId5" tooltip="Lutein">
                  <a:extLst>
                    <a:ext uri="{A12FA001-AC4F-418D-AE19-62706E023703}">
                      <ahyp:hlinkClr xmlns:ahyp="http://schemas.microsoft.com/office/drawing/2018/hyperlinkcolor" val="tx"/>
                    </a:ext>
                  </a:extLst>
                </a:hlinkClick>
              </a:rPr>
              <a:t>lutein</a:t>
            </a:r>
            <a:r>
              <a:rPr lang="en-IN" sz="2400" b="0" dirty="0">
                <a:effectLst/>
                <a:latin typeface="Times New Roman" panose="02020603050405020304" pitchFamily="18" charset="0"/>
                <a:cs typeface="Times New Roman" panose="02020603050405020304" pitchFamily="18" charset="0"/>
              </a:rPr>
              <a:t>, and </a:t>
            </a:r>
            <a:r>
              <a:rPr lang="en-IN" sz="2400" b="0" strike="noStrike" dirty="0">
                <a:effectLst/>
                <a:latin typeface="Times New Roman" panose="02020603050405020304" pitchFamily="18" charset="0"/>
                <a:cs typeface="Times New Roman" panose="02020603050405020304" pitchFamily="18" charset="0"/>
                <a:hlinkClick r:id="rId6" tooltip="Zeaxanthin">
                  <a:extLst>
                    <a:ext uri="{A12FA001-AC4F-418D-AE19-62706E023703}">
                      <ahyp:hlinkClr xmlns:ahyp="http://schemas.microsoft.com/office/drawing/2018/hyperlinkcolor" val="tx"/>
                    </a:ext>
                  </a:extLst>
                </a:hlinkClick>
              </a:rPr>
              <a:t>zeaxanthin</a:t>
            </a:r>
            <a:endParaRPr lang="en-IN" sz="2400" dirty="0">
              <a:latin typeface="Times New Roman" panose="02020603050405020304" pitchFamily="18" charset="0"/>
              <a:cs typeface="Times New Roman" panose="02020603050405020304" pitchFamily="18" charset="0"/>
            </a:endParaRPr>
          </a:p>
          <a:p>
            <a:r>
              <a:rPr lang="en-IN" sz="2400" b="0" i="0" dirty="0">
                <a:effectLst/>
                <a:latin typeface="Times New Roman" panose="02020603050405020304" pitchFamily="18" charset="0"/>
                <a:cs typeface="Times New Roman" panose="02020603050405020304" pitchFamily="18" charset="0"/>
              </a:rPr>
              <a:t>The trees are </a:t>
            </a:r>
            <a:r>
              <a:rPr lang="en-IN" sz="2400" b="0" i="0" u="none" strike="noStrike" dirty="0">
                <a:effectLst/>
                <a:latin typeface="Times New Roman" panose="02020603050405020304" pitchFamily="18" charset="0"/>
                <a:cs typeface="Times New Roman" panose="02020603050405020304" pitchFamily="18" charset="0"/>
                <a:hlinkClick r:id="rId7" tooltip="Monoecious">
                  <a:extLst>
                    <a:ext uri="{A12FA001-AC4F-418D-AE19-62706E023703}">
                      <ahyp:hlinkClr xmlns:ahyp="http://schemas.microsoft.com/office/drawing/2018/hyperlinkcolor" val="tx"/>
                    </a:ext>
                  </a:extLst>
                </a:hlinkClick>
              </a:rPr>
              <a:t>monoecious</a:t>
            </a:r>
            <a:r>
              <a:rPr lang="en-IN" sz="2400" b="0" i="0" dirty="0">
                <a:effectLst/>
                <a:latin typeface="Times New Roman" panose="02020603050405020304" pitchFamily="18" charset="0"/>
                <a:cs typeface="Times New Roman" panose="02020603050405020304" pitchFamily="18" charset="0"/>
              </a:rPr>
              <a:t>, with distinct male and female flowers on the same tree. Both are 1 cm (</a:t>
            </a:r>
            <a:r>
              <a:rPr lang="en-IN" sz="2400" b="0" i="0" baseline="30000" dirty="0">
                <a:effectLst/>
                <a:latin typeface="Times New Roman" panose="02020603050405020304" pitchFamily="18" charset="0"/>
                <a:cs typeface="Times New Roman" panose="02020603050405020304" pitchFamily="18" charset="0"/>
              </a:rPr>
              <a:t>3</a:t>
            </a:r>
            <a:r>
              <a:rPr lang="en-IN" sz="2400" b="0" i="0" dirty="0">
                <a:effectLst/>
                <a:latin typeface="Times New Roman" panose="02020603050405020304" pitchFamily="18" charset="0"/>
                <a:cs typeface="Times New Roman" panose="02020603050405020304" pitchFamily="18" charset="0"/>
              </a:rPr>
              <a:t>⁄</a:t>
            </a:r>
            <a:r>
              <a:rPr lang="en-IN" sz="2400" b="0" i="0" baseline="-25000" dirty="0">
                <a:effectLst/>
                <a:latin typeface="Times New Roman" panose="02020603050405020304" pitchFamily="18" charset="0"/>
                <a:cs typeface="Times New Roman" panose="02020603050405020304" pitchFamily="18" charset="0"/>
              </a:rPr>
              <a:t>8</a:t>
            </a:r>
            <a:r>
              <a:rPr lang="en-IN" sz="2400" b="0" i="0" dirty="0">
                <a:effectLst/>
                <a:latin typeface="Times New Roman" panose="02020603050405020304" pitchFamily="18" charset="0"/>
                <a:cs typeface="Times New Roman" panose="02020603050405020304" pitchFamily="18" charset="0"/>
              </a:rPr>
              <a:t> in) in diameter, white to greenish, and inconspicuous with no petals; they are produced on axillary or terminal spikes. The </a:t>
            </a:r>
            <a:r>
              <a:rPr lang="en-IN" sz="2400" b="0" i="0" u="none" strike="noStrike" dirty="0">
                <a:effectLst/>
                <a:latin typeface="Times New Roman" panose="02020603050405020304" pitchFamily="18" charset="0"/>
                <a:cs typeface="Times New Roman" panose="02020603050405020304" pitchFamily="18" charset="0"/>
                <a:hlinkClick r:id="rId8" tooltip="Fruit">
                  <a:extLst>
                    <a:ext uri="{A12FA001-AC4F-418D-AE19-62706E023703}">
                      <ahyp:hlinkClr xmlns:ahyp="http://schemas.microsoft.com/office/drawing/2018/hyperlinkcolor" val="tx"/>
                    </a:ext>
                  </a:extLst>
                </a:hlinkClick>
              </a:rPr>
              <a:t>fruit</a:t>
            </a:r>
            <a:r>
              <a:rPr lang="en-IN" sz="2400" b="0" i="0" dirty="0">
                <a:effectLst/>
                <a:latin typeface="Times New Roman" panose="02020603050405020304" pitchFamily="18" charset="0"/>
                <a:cs typeface="Times New Roman" panose="02020603050405020304" pitchFamily="18" charset="0"/>
              </a:rPr>
              <a:t> is a </a:t>
            </a:r>
            <a:r>
              <a:rPr lang="en-IN" sz="2400" b="0" i="0" u="none" strike="noStrike" dirty="0">
                <a:effectLst/>
                <a:latin typeface="Times New Roman" panose="02020603050405020304" pitchFamily="18" charset="0"/>
                <a:cs typeface="Times New Roman" panose="02020603050405020304" pitchFamily="18" charset="0"/>
                <a:hlinkClick r:id="rId9" tooltip="Drupe">
                  <a:extLst>
                    <a:ext uri="{A12FA001-AC4F-418D-AE19-62706E023703}">
                      <ahyp:hlinkClr xmlns:ahyp="http://schemas.microsoft.com/office/drawing/2018/hyperlinkcolor" val="tx"/>
                    </a:ext>
                  </a:extLst>
                </a:hlinkClick>
              </a:rPr>
              <a:t>drupe</a:t>
            </a:r>
            <a:r>
              <a:rPr lang="en-IN" sz="2400" b="0" i="0" dirty="0">
                <a:effectLst/>
                <a:latin typeface="Times New Roman" panose="02020603050405020304" pitchFamily="18" charset="0"/>
                <a:cs typeface="Times New Roman" panose="02020603050405020304" pitchFamily="18" charset="0"/>
              </a:rPr>
              <a:t> 5–7 cm long and 3–5.5 cm broad, green at first, then yellow and finally red when ripe, containing a single </a:t>
            </a:r>
            <a:r>
              <a:rPr lang="en-IN" sz="2400" b="0" i="0" u="none" strike="noStrike" dirty="0">
                <a:effectLst/>
                <a:latin typeface="Times New Roman" panose="02020603050405020304" pitchFamily="18" charset="0"/>
                <a:cs typeface="Times New Roman" panose="02020603050405020304" pitchFamily="18" charset="0"/>
                <a:hlinkClick r:id="rId10" tooltip="Seed">
                  <a:extLst>
                    <a:ext uri="{A12FA001-AC4F-418D-AE19-62706E023703}">
                      <ahyp:hlinkClr xmlns:ahyp="http://schemas.microsoft.com/office/drawing/2018/hyperlinkcolor" val="tx"/>
                    </a:ext>
                  </a:extLst>
                </a:hlinkClick>
              </a:rPr>
              <a:t>seed</a:t>
            </a:r>
            <a:r>
              <a:rPr lang="en-IN" sz="2400" b="0" i="0" dirty="0">
                <a:effectLst/>
                <a:latin typeface="Times New Roman" panose="02020603050405020304" pitchFamily="18" charset="0"/>
                <a:cs typeface="Times New Roman" panose="02020603050405020304" pitchFamily="18" charset="0"/>
              </a:rPr>
              <a:t>.</a:t>
            </a:r>
          </a:p>
          <a:p>
            <a:endParaRPr lang="en-IN" sz="2400" b="0" i="0" dirty="0">
              <a:effectLst/>
              <a:latin typeface="Times New Roman" panose="02020603050405020304" pitchFamily="18" charset="0"/>
              <a:cs typeface="Times New Roman" panose="02020603050405020304" pitchFamily="18" charset="0"/>
            </a:endParaRPr>
          </a:p>
          <a:p>
            <a:endParaRPr lang="en-IN" sz="2400" dirty="0">
              <a:solidFill>
                <a:srgbClr val="FF0000"/>
              </a:solidFill>
              <a:latin typeface="Times New Roman" panose="02020603050405020304" pitchFamily="18" charset="0"/>
              <a:cs typeface="Times New Roman" panose="02020603050405020304" pitchFamily="18" charset="0"/>
            </a:endParaRPr>
          </a:p>
          <a:p>
            <a:endParaRPr lang="en-IN" sz="24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8144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2CBEA3-8E3E-FDCE-A678-6ED296DB9030}"/>
              </a:ext>
            </a:extLst>
          </p:cNvPr>
          <p:cNvSpPr txBox="1"/>
          <p:nvPr/>
        </p:nvSpPr>
        <p:spPr>
          <a:xfrm>
            <a:off x="698643" y="791110"/>
            <a:ext cx="10787865" cy="4524315"/>
          </a:xfrm>
          <a:prstGeom prst="rect">
            <a:avLst/>
          </a:prstGeom>
          <a:noFill/>
        </p:spPr>
        <p:txBody>
          <a:bodyPr wrap="square">
            <a:spAutoFit/>
          </a:bodyPr>
          <a:lstStyle/>
          <a:p>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Uses :</a:t>
            </a:r>
          </a:p>
          <a:p>
            <a:endPar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IN" sz="2400" b="0" i="0" dirty="0">
                <a:solidFill>
                  <a:srgbClr val="1F1F1F"/>
                </a:solidFill>
                <a:effectLst/>
                <a:latin typeface="Times New Roman" panose="02020603050405020304" pitchFamily="18" charset="0"/>
                <a:cs typeface="Times New Roman" panose="02020603050405020304" pitchFamily="18" charset="0"/>
              </a:rPr>
              <a:t>Various plant parts are used medicinally to </a:t>
            </a:r>
            <a:r>
              <a:rPr lang="en-IN" sz="2400" b="0" i="0" dirty="0">
                <a:solidFill>
                  <a:srgbClr val="040C28"/>
                </a:solidFill>
                <a:effectLst/>
                <a:latin typeface="Times New Roman" panose="02020603050405020304" pitchFamily="18" charset="0"/>
                <a:cs typeface="Times New Roman" panose="02020603050405020304" pitchFamily="18" charset="0"/>
              </a:rPr>
              <a:t>treat dysentery, leprosy, coughs, jaundice, indigestion, headaches, colic, pain and numbness, fever, </a:t>
            </a:r>
            <a:r>
              <a:rPr lang="en-IN" sz="2400" b="0" i="0" dirty="0" err="1">
                <a:solidFill>
                  <a:srgbClr val="040C28"/>
                </a:solidFill>
                <a:effectLst/>
                <a:latin typeface="Times New Roman" panose="02020603050405020304" pitchFamily="18" charset="0"/>
                <a:cs typeface="Times New Roman" panose="02020603050405020304" pitchFamily="18" charset="0"/>
              </a:rPr>
              <a:t>diarrhea</a:t>
            </a:r>
            <a:r>
              <a:rPr lang="en-IN" sz="2400" b="0" i="0" dirty="0">
                <a:solidFill>
                  <a:srgbClr val="040C28"/>
                </a:solidFill>
                <a:effectLst/>
                <a:latin typeface="Times New Roman" panose="02020603050405020304" pitchFamily="18" charset="0"/>
                <a:cs typeface="Times New Roman" panose="02020603050405020304" pitchFamily="18" charset="0"/>
              </a:rPr>
              <a:t>, sores, skin diseases, diabetes</a:t>
            </a:r>
            <a:r>
              <a:rPr lang="en-IN" sz="2400" b="0" i="0" dirty="0">
                <a:solidFill>
                  <a:srgbClr val="1F1F1F"/>
                </a:solidFill>
                <a:effectLst/>
                <a:latin typeface="Times New Roman" panose="02020603050405020304" pitchFamily="18" charset="0"/>
                <a:cs typeface="Times New Roman" panose="02020603050405020304" pitchFamily="18" charset="0"/>
              </a:rPr>
              <a:t>, etc. The seeds can be either raw or cooked.</a:t>
            </a:r>
          </a:p>
          <a:p>
            <a:pPr marL="342900" indent="-342900">
              <a:buFont typeface="Wingdings" panose="05000000000000000000" pitchFamily="2" charset="2"/>
              <a:buChar char="Ø"/>
            </a:pPr>
            <a:r>
              <a:rPr lang="en-IN" sz="2400" b="0" i="0" dirty="0" err="1">
                <a:solidFill>
                  <a:srgbClr val="474747"/>
                </a:solidFill>
                <a:effectLst/>
                <a:latin typeface="Times New Roman" panose="02020603050405020304" pitchFamily="18" charset="0"/>
                <a:cs typeface="Times New Roman" panose="02020603050405020304" pitchFamily="18" charset="0"/>
              </a:rPr>
              <a:t>Catappa</a:t>
            </a:r>
            <a:r>
              <a:rPr lang="en-IN" sz="2400" b="0" i="0" dirty="0">
                <a:solidFill>
                  <a:srgbClr val="474747"/>
                </a:solidFill>
                <a:effectLst/>
                <a:latin typeface="Times New Roman" panose="02020603050405020304" pitchFamily="18" charset="0"/>
                <a:cs typeface="Times New Roman" panose="02020603050405020304" pitchFamily="18" charset="0"/>
              </a:rPr>
              <a:t> leaves' allure lies in their benefits: </a:t>
            </a:r>
            <a:r>
              <a:rPr lang="en-IN" sz="2400" b="0" i="0" dirty="0">
                <a:solidFill>
                  <a:srgbClr val="040C28"/>
                </a:solidFill>
                <a:effectLst/>
                <a:latin typeface="Times New Roman" panose="02020603050405020304" pitchFamily="18" charset="0"/>
                <a:cs typeface="Times New Roman" panose="02020603050405020304" pitchFamily="18" charset="0"/>
              </a:rPr>
              <a:t>boosting fish health, improving water quality, and enhancing aquarium aesthetics</a:t>
            </a:r>
            <a:r>
              <a:rPr lang="en-IN" sz="2400" b="0" i="0" dirty="0">
                <a:solidFill>
                  <a:srgbClr val="474747"/>
                </a:solidFill>
                <a:effectLst/>
                <a:latin typeface="Times New Roman" panose="02020603050405020304" pitchFamily="18" charset="0"/>
                <a:cs typeface="Times New Roman" panose="02020603050405020304" pitchFamily="18" charset="0"/>
              </a:rPr>
              <a:t>. These leaves are like a spa treatment for fish, offering relief from stress and ailments while fostering a more robust immune system.</a:t>
            </a:r>
          </a:p>
          <a:p>
            <a:pPr marL="342900" indent="-342900">
              <a:buFont typeface="Wingdings" panose="05000000000000000000" pitchFamily="2" charset="2"/>
              <a:buChar char="Ø"/>
            </a:pPr>
            <a:r>
              <a:rPr lang="en-US" sz="2400" b="0" i="0" dirty="0">
                <a:solidFill>
                  <a:srgbClr val="202122"/>
                </a:solidFill>
                <a:effectLst/>
                <a:highlight>
                  <a:srgbClr val="FFFFFF"/>
                </a:highlight>
                <a:latin typeface="Times New Roman" panose="02020603050405020304" pitchFamily="18" charset="0"/>
                <a:cs typeface="Times New Roman" panose="02020603050405020304" pitchFamily="18" charset="0"/>
              </a:rPr>
              <a:t>The wood is red and solid, and has high water resistance; it has been used in </a:t>
            </a:r>
            <a:r>
              <a:rPr lang="en-US" sz="2400" b="0" i="0" u="none" strike="noStrike" dirty="0">
                <a:effectLst/>
                <a:highlight>
                  <a:srgbClr val="FFFFFF"/>
                </a:highlight>
                <a:latin typeface="Times New Roman" panose="02020603050405020304" pitchFamily="18" charset="0"/>
                <a:cs typeface="Times New Roman" panose="02020603050405020304" pitchFamily="18" charset="0"/>
                <a:hlinkClick r:id="rId2" tooltip="Polynesia">
                  <a:extLst>
                    <a:ext uri="{A12FA001-AC4F-418D-AE19-62706E023703}">
                      <ahyp:hlinkClr xmlns:ahyp="http://schemas.microsoft.com/office/drawing/2018/hyperlinkcolor" val="tx"/>
                    </a:ext>
                  </a:extLst>
                </a:hlinkClick>
              </a:rPr>
              <a:t>Polynesia</a:t>
            </a:r>
            <a:r>
              <a:rPr lang="en-US" sz="2400" b="0" i="0" dirty="0">
                <a:effectLst/>
                <a:highlight>
                  <a:srgbClr val="FFFFFF"/>
                </a:highlight>
                <a:latin typeface="Times New Roman" panose="02020603050405020304" pitchFamily="18" charset="0"/>
                <a:cs typeface="Times New Roman" panose="02020603050405020304" pitchFamily="18" charset="0"/>
              </a:rPr>
              <a:t> </a:t>
            </a:r>
            <a:r>
              <a:rPr lang="en-US" sz="2400" b="0" i="0" dirty="0">
                <a:solidFill>
                  <a:srgbClr val="202122"/>
                </a:solidFill>
                <a:effectLst/>
                <a:highlight>
                  <a:srgbClr val="FFFFFF"/>
                </a:highlight>
                <a:latin typeface="Times New Roman" panose="02020603050405020304" pitchFamily="18" charset="0"/>
                <a:cs typeface="Times New Roman" panose="02020603050405020304" pitchFamily="18" charset="0"/>
              </a:rPr>
              <a:t>for making </a:t>
            </a:r>
            <a:r>
              <a:rPr lang="en-US" sz="2400" b="0" i="0" u="none" strike="noStrike" dirty="0">
                <a:effectLst/>
                <a:highlight>
                  <a:srgbClr val="FFFFFF"/>
                </a:highlight>
                <a:latin typeface="Times New Roman" panose="02020603050405020304" pitchFamily="18" charset="0"/>
                <a:cs typeface="Times New Roman" panose="02020603050405020304" pitchFamily="18" charset="0"/>
                <a:hlinkClick r:id="rId3" tooltip="Canoe">
                  <a:extLst>
                    <a:ext uri="{A12FA001-AC4F-418D-AE19-62706E023703}">
                      <ahyp:hlinkClr xmlns:ahyp="http://schemas.microsoft.com/office/drawing/2018/hyperlinkcolor" val="tx"/>
                    </a:ext>
                  </a:extLst>
                </a:hlinkClick>
              </a:rPr>
              <a:t>canoes</a:t>
            </a:r>
            <a:r>
              <a:rPr lang="en-US" sz="2400" b="0" i="0" dirty="0">
                <a:effectLst/>
                <a:highlight>
                  <a:srgbClr val="FFFFFF"/>
                </a:highlight>
                <a:latin typeface="Times New Roman" panose="02020603050405020304" pitchFamily="18" charset="0"/>
                <a:cs typeface="Times New Roman" panose="02020603050405020304" pitchFamily="18" charset="0"/>
              </a:rPr>
              <a:t>.</a:t>
            </a:r>
            <a:r>
              <a:rPr lang="en-US" sz="2400" b="0" i="0" dirty="0">
                <a:solidFill>
                  <a:srgbClr val="202122"/>
                </a:solidFill>
                <a:effectLst/>
                <a:highlight>
                  <a:srgbClr val="FFFFFF"/>
                </a:highlight>
                <a:latin typeface="Times New Roman" panose="02020603050405020304" pitchFamily="18" charset="0"/>
                <a:cs typeface="Times New Roman" panose="02020603050405020304" pitchFamily="18" charset="0"/>
              </a:rPr>
              <a:t> </a:t>
            </a:r>
            <a:endParaRPr lang="en-IN" sz="2400" b="0" i="0" dirty="0">
              <a:solidFill>
                <a:srgbClr val="1F1F1F"/>
              </a:solidFill>
              <a:effectLst/>
              <a:latin typeface="Times New Roman" panose="02020603050405020304" pitchFamily="18" charset="0"/>
              <a:cs typeface="Times New Roman" panose="02020603050405020304" pitchFamily="18" charset="0"/>
            </a:endParaRPr>
          </a:p>
          <a:p>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2230413"/>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103</TotalTime>
  <Words>411</Words>
  <Application>Microsoft Office PowerPoint</Application>
  <PresentationFormat>Widescreen</PresentationFormat>
  <Paragraphs>21</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Algerian</vt:lpstr>
      <vt:lpstr>Arial</vt:lpstr>
      <vt:lpstr>Garamond</vt:lpstr>
      <vt:lpstr>Times New Roman</vt:lpstr>
      <vt:lpstr>Wingdings</vt:lpstr>
      <vt:lpstr>Organic</vt:lpstr>
      <vt:lpstr>TERMINALIA</vt:lpstr>
      <vt:lpstr>Near Turf Court(Behind Volleyball Court)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Waghela, Meenakshi</dc:creator>
  <cp:lastModifiedBy>sunil kulkarni</cp:lastModifiedBy>
  <cp:revision>12</cp:revision>
  <dcterms:created xsi:type="dcterms:W3CDTF">2024-08-12T14:14:09Z</dcterms:created>
  <dcterms:modified xsi:type="dcterms:W3CDTF">2024-08-20T16:28:11Z</dcterms:modified>
</cp:coreProperties>
</file>

<file path=docProps/thumbnail.jpeg>
</file>